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2"/>
  </p:notesMasterIdLst>
  <p:sldIdLst>
    <p:sldId id="859" r:id="rId2"/>
    <p:sldId id="1238" r:id="rId3"/>
    <p:sldId id="1242" r:id="rId4"/>
    <p:sldId id="1243" r:id="rId5"/>
    <p:sldId id="1244" r:id="rId6"/>
    <p:sldId id="1245" r:id="rId7"/>
    <p:sldId id="1247" r:id="rId8"/>
    <p:sldId id="1250" r:id="rId9"/>
    <p:sldId id="1246" r:id="rId10"/>
    <p:sldId id="1248" r:id="rId11"/>
    <p:sldId id="1260" r:id="rId12"/>
    <p:sldId id="1249" r:id="rId13"/>
    <p:sldId id="1251" r:id="rId14"/>
    <p:sldId id="1252" r:id="rId15"/>
    <p:sldId id="1261" r:id="rId16"/>
    <p:sldId id="1262" r:id="rId17"/>
    <p:sldId id="1263" r:id="rId18"/>
    <p:sldId id="1264" r:id="rId19"/>
    <p:sldId id="1265" r:id="rId20"/>
    <p:sldId id="1266" r:id="rId21"/>
    <p:sldId id="1267" r:id="rId22"/>
    <p:sldId id="1253" r:id="rId23"/>
    <p:sldId id="1255" r:id="rId24"/>
    <p:sldId id="1254" r:id="rId25"/>
    <p:sldId id="1241" r:id="rId26"/>
    <p:sldId id="1256" r:id="rId27"/>
    <p:sldId id="1257" r:id="rId28"/>
    <p:sldId id="1258" r:id="rId29"/>
    <p:sldId id="1268" r:id="rId30"/>
    <p:sldId id="1269" r:id="rId31"/>
    <p:sldId id="1270" r:id="rId32"/>
    <p:sldId id="1271" r:id="rId33"/>
    <p:sldId id="1272" r:id="rId34"/>
    <p:sldId id="1273" r:id="rId35"/>
    <p:sldId id="1274" r:id="rId36"/>
    <p:sldId id="1275" r:id="rId37"/>
    <p:sldId id="1276" r:id="rId38"/>
    <p:sldId id="1277" r:id="rId39"/>
    <p:sldId id="1259" r:id="rId40"/>
    <p:sldId id="1278" r:id="rId4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2025/10/28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高中地理 必修 第二册 </a:t>
            </a:r>
            <a:r>
              <a:rPr lang="en-US" altLang="zh-CN" sz="2000" baseline="0" smtClean="0">
                <a:solidFill>
                  <a:prstClr val="black"/>
                </a:solidFill>
                <a:latin typeface="楷体" panose="02010609060101010101" pitchFamily="49" charset="-122"/>
                <a:ea typeface="楷体" panose="02010609060101010101" pitchFamily="49" charset="-122"/>
              </a:rPr>
              <a:t>SDJY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2025/10/28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3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58532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第三单元产业</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区位</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选择</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第一节　农业的区位选择</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099264"/>
            <a:ext cx="11485848" cy="1684244"/>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红色产业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）产业部门：番茄、辣椒、红枣、枸杞和红花等农产品生产与加工。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）优势区位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extLst>
              <p:ext uri="{D42A27DB-BD31-4B8C-83A1-F6EECF244321}">
                <p14:modId xmlns:p14="http://schemas.microsoft.com/office/powerpoint/2010/main" val="1424219324"/>
              </p:ext>
            </p:extLst>
          </p:nvPr>
        </p:nvGraphicFramePr>
        <p:xfrm>
          <a:off x="334567" y="2774032"/>
          <a:ext cx="11521280" cy="2743200"/>
        </p:xfrm>
        <a:graphic>
          <a:graphicData uri="http://schemas.openxmlformats.org/drawingml/2006/table">
            <a:tbl>
              <a:tblPr firstRow="1" firstCol="1" bandRow="1"/>
              <a:tblGrid>
                <a:gridCol w="2440207">
                  <a:extLst>
                    <a:ext uri="{9D8B030D-6E8A-4147-A177-3AD203B41FA5}">
                      <a16:colId xmlns:a16="http://schemas.microsoft.com/office/drawing/2014/main" val="968082342"/>
                    </a:ext>
                  </a:extLst>
                </a:gridCol>
                <a:gridCol w="9081073">
                  <a:extLst>
                    <a:ext uri="{9D8B030D-6E8A-4147-A177-3AD203B41FA5}">
                      <a16:colId xmlns:a16="http://schemas.microsoft.com/office/drawing/2014/main" val="2355391521"/>
                    </a:ext>
                  </a:extLst>
                </a:gridCol>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区位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620385675"/>
                  </a:ext>
                </a:extLst>
              </a:tr>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独特的地理环境</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适合喜光的红色作物生长和红色素积累</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12903600"/>
                  </a:ext>
                </a:extLst>
              </a:tr>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气候</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干燥</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有利于农产品晾晒储存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531667842"/>
                  </a:ext>
                </a:extLst>
              </a:tr>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草原、绿洲远离城市和工业污染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是理想的无公害食品生产基地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831618037"/>
                  </a:ext>
                </a:extLst>
              </a:tr>
            </a:tbl>
          </a:graphicData>
        </a:graphic>
      </p:graphicFrame>
    </p:spTree>
    <p:extLst>
      <p:ext uri="{BB962C8B-B14F-4D97-AF65-F5344CB8AC3E}">
        <p14:creationId xmlns:p14="http://schemas.microsoft.com/office/powerpoint/2010/main" val="14968374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66823"/>
            <a:ext cx="11485848" cy="2238241"/>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）产业发展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借助面向东西</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双向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开放的地理优势。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把握国内外市场机遇，调整和优化农业</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生产结构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，积极发展高附加值的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红色产业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和适销对路的农产品。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702264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262558" y="1196752"/>
            <a:ext cx="11593288" cy="4536504"/>
          </a:xfrm>
          <a:prstGeom prst="rect">
            <a:avLst/>
          </a:prstGeom>
        </p:spPr>
      </p:pic>
      <p:sp>
        <p:nvSpPr>
          <p:cNvPr id="2" name="内容占位符 1"/>
          <p:cNvSpPr>
            <a:spLocks noGrp="1"/>
          </p:cNvSpPr>
          <p:nvPr>
            <p:ph idx="1"/>
          </p:nvPr>
        </p:nvSpPr>
        <p:spPr>
          <a:xfrm>
            <a:off x="360854" y="1136933"/>
            <a:ext cx="11485848" cy="4524315"/>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农业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生产新形式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生产集约化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依靠资金、技术投入提高单产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如智能化、自动化的</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精</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准</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农业</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基于交通运输条件的改善和冷藏、保鲜技术的发展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冷链物流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农业生产经营地域专门化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优势产品规模化。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生产社会化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即第一、第二、第三产业融合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农工商一体化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延长产业链、提高附加值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如庄园经济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品牌农产品</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农产品加工</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拓展旅游文化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有机农业、生态农业的兴起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形成生态上和经济上的良性循环。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拓展探究.eps" descr="id:2147490710;FounderCES"/>
          <p:cNvPicPr/>
          <p:nvPr/>
        </p:nvPicPr>
        <p:blipFill>
          <a:blip r:embed="rId3"/>
          <a:stretch>
            <a:fillRect/>
          </a:stretch>
        </p:blipFill>
        <p:spPr>
          <a:xfrm>
            <a:off x="406574" y="1371541"/>
            <a:ext cx="1368152" cy="283457"/>
          </a:xfrm>
          <a:prstGeom prst="rect">
            <a:avLst/>
          </a:prstGeom>
        </p:spPr>
      </p:pic>
    </p:spTree>
    <p:extLst>
      <p:ext uri="{BB962C8B-B14F-4D97-AF65-F5344CB8AC3E}">
        <p14:creationId xmlns:p14="http://schemas.microsoft.com/office/powerpoint/2010/main" val="30936292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90930"/>
            <a:ext cx="11485848" cy="3970318"/>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农业</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区位因素的分析步骤、归类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分析步骤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）根据经纬度、海陆轮廓等确定具体位置。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）根据位置等信息确定气候、地形等自然特征。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）分析农业区位因素一般从自然因素和人文因素两方面去考虑。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）评价一个区位的发展条件时，一般需分析其优势和限制性因素，限制性因素是今后改造的对象，并和将来的发展相联系。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062758" y="908720"/>
            <a:ext cx="7487593" cy="711348"/>
          </a:xfrm>
          <a:prstGeom prst="rect">
            <a:avLst/>
          </a:prstGeom>
        </p:spPr>
      </p:pic>
      <p:pic>
        <p:nvPicPr>
          <p:cNvPr id="4" name="25疑难点1.eps" descr="id:2147490724;FounderCES"/>
          <p:cNvPicPr/>
          <p:nvPr/>
        </p:nvPicPr>
        <p:blipFill>
          <a:blip r:embed="rId3"/>
          <a:stretch>
            <a:fillRect/>
          </a:stretch>
        </p:blipFill>
        <p:spPr>
          <a:xfrm>
            <a:off x="406574" y="1844824"/>
            <a:ext cx="1200519" cy="360040"/>
          </a:xfrm>
          <a:prstGeom prst="rect">
            <a:avLst/>
          </a:prstGeom>
        </p:spPr>
      </p:pic>
    </p:spTree>
    <p:extLst>
      <p:ext uri="{BB962C8B-B14F-4D97-AF65-F5344CB8AC3E}">
        <p14:creationId xmlns:p14="http://schemas.microsoft.com/office/powerpoint/2010/main" val="36455487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分析农业区位因素需抓住的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关键词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在农业区位因素分析中，常常有以下关键词：主要因素、自然因素、社会经济因素、限制性因素、主导因素、优势因素等。关键词不同，答题角度也不同。</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429933867"/>
              </p:ext>
            </p:extLst>
          </p:nvPr>
        </p:nvGraphicFramePr>
        <p:xfrm>
          <a:off x="334567" y="2564904"/>
          <a:ext cx="11521280" cy="3291840"/>
        </p:xfrm>
        <a:graphic>
          <a:graphicData uri="http://schemas.openxmlformats.org/drawingml/2006/table">
            <a:tbl>
              <a:tblPr firstRow="1" firstCol="1" bandRow="1"/>
              <a:tblGrid>
                <a:gridCol w="3096343">
                  <a:extLst>
                    <a:ext uri="{9D8B030D-6E8A-4147-A177-3AD203B41FA5}">
                      <a16:colId xmlns:a16="http://schemas.microsoft.com/office/drawing/2014/main" val="1750378585"/>
                    </a:ext>
                  </a:extLst>
                </a:gridCol>
                <a:gridCol w="8424937">
                  <a:extLst>
                    <a:ext uri="{9D8B030D-6E8A-4147-A177-3AD203B41FA5}">
                      <a16:colId xmlns:a16="http://schemas.microsoft.com/office/drawing/2014/main" val="1871985117"/>
                    </a:ext>
                  </a:extLst>
                </a:gridCol>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主要因素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包括自然因素与社会经济因素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511583231"/>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自然因素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包括地形、气候、水源、土壤等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85523601"/>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社会</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经济</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因素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包括市场、交通运输、政策、技术、劳动力等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9952534"/>
                  </a:ext>
                </a:extLst>
              </a:tr>
              <a:tr h="0">
                <a:tc>
                  <a:txBody>
                    <a:bodyPr/>
                    <a:lstStyle/>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限制性因素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指不能满足农业发展需要的因素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86759636"/>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主导因素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指对某种农业生产影响最大的因素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93300249"/>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优势因素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与其他地区相比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具有明显优越性的因素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499365249"/>
                  </a:ext>
                </a:extLst>
              </a:tr>
            </a:tbl>
          </a:graphicData>
        </a:graphic>
      </p:graphicFrame>
    </p:spTree>
    <p:extLst>
      <p:ext uri="{BB962C8B-B14F-4D97-AF65-F5344CB8AC3E}">
        <p14:creationId xmlns:p14="http://schemas.microsoft.com/office/powerpoint/2010/main" val="36164434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农业生产主导因素的确定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农业生产受多种因素的制约，但具体到某特定区域，各种因素的影响不同，其中有一个因素起关键作用，这个因素就是主导区位因素。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extLst>
              <p:ext uri="{D42A27DB-BD31-4B8C-83A1-F6EECF244321}">
                <p14:modId xmlns:p14="http://schemas.microsoft.com/office/powerpoint/2010/main" val="1656999689"/>
              </p:ext>
            </p:extLst>
          </p:nvPr>
        </p:nvGraphicFramePr>
        <p:xfrm>
          <a:off x="334566" y="2565788"/>
          <a:ext cx="11521281" cy="3167467"/>
        </p:xfrm>
        <a:graphic>
          <a:graphicData uri="http://schemas.openxmlformats.org/drawingml/2006/table">
            <a:tbl>
              <a:tblPr firstRow="1" firstCol="1" bandRow="1"/>
              <a:tblGrid>
                <a:gridCol w="2304256">
                  <a:extLst>
                    <a:ext uri="{9D8B030D-6E8A-4147-A177-3AD203B41FA5}">
                      <a16:colId xmlns:a16="http://schemas.microsoft.com/office/drawing/2014/main" val="3104100805"/>
                    </a:ext>
                  </a:extLst>
                </a:gridCol>
                <a:gridCol w="7272808">
                  <a:extLst>
                    <a:ext uri="{9D8B030D-6E8A-4147-A177-3AD203B41FA5}">
                      <a16:colId xmlns:a16="http://schemas.microsoft.com/office/drawing/2014/main" val="247652252"/>
                    </a:ext>
                  </a:extLst>
                </a:gridCol>
                <a:gridCol w="1944217">
                  <a:extLst>
                    <a:ext uri="{9D8B030D-6E8A-4147-A177-3AD203B41FA5}">
                      <a16:colId xmlns:a16="http://schemas.microsoft.com/office/drawing/2014/main" val="1960327228"/>
                    </a:ext>
                  </a:extLst>
                </a:gridCol>
              </a:tblGrid>
              <a:tr h="1024301">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判定角度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典例分析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主导因素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327444371"/>
                  </a:ext>
                </a:extLst>
              </a:tr>
              <a:tr h="512150">
                <a:tc rowSpan="4">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某区域相对于其他区域来说具有明显优越性的区位因素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西北地区虽整体干旱</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但河西走廊有丰富的地下水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475709692"/>
                  </a:ext>
                </a:extLst>
              </a:tr>
              <a:tr h="512150">
                <a:tc vMerge="1">
                  <a:txBody>
                    <a:bodyPr/>
                    <a:lstStyle/>
                    <a:p>
                      <a:endParaRPr lang="zh-CN" altLang="en-US"/>
                    </a:p>
                  </a:txBody>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海南地处热带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可种植多季稻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39196967"/>
                  </a:ext>
                </a:extLst>
              </a:tr>
              <a:tr h="512150">
                <a:tc vMerge="1">
                  <a:txBody>
                    <a:bodyPr/>
                    <a:lstStyle/>
                    <a:p>
                      <a:endParaRPr lang="zh-CN" altLang="en-US"/>
                    </a:p>
                  </a:txBody>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新疆光照强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昼夜温差大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瓜果糖分高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品质好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916713821"/>
                  </a:ext>
                </a:extLst>
              </a:tr>
              <a:tr h="606716">
                <a:tc vMerge="1">
                  <a:txBody>
                    <a:bodyPr/>
                    <a:lstStyle/>
                    <a:p>
                      <a:endParaRPr lang="zh-CN" altLang="en-US"/>
                    </a:p>
                  </a:txBody>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东北平原的黑土有机质含量高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大豆产量高、质量好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土壤</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080165117"/>
                  </a:ext>
                </a:extLst>
              </a:tr>
            </a:tbl>
          </a:graphicData>
        </a:graphic>
      </p:graphicFrame>
    </p:spTree>
    <p:extLst>
      <p:ext uri="{BB962C8B-B14F-4D97-AF65-F5344CB8AC3E}">
        <p14:creationId xmlns:p14="http://schemas.microsoft.com/office/powerpoint/2010/main" val="25242459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3855860161"/>
              </p:ext>
            </p:extLst>
          </p:nvPr>
        </p:nvGraphicFramePr>
        <p:xfrm>
          <a:off x="334568" y="980728"/>
          <a:ext cx="11521279" cy="5057497"/>
        </p:xfrm>
        <a:graphic>
          <a:graphicData uri="http://schemas.openxmlformats.org/drawingml/2006/table">
            <a:tbl>
              <a:tblPr firstRow="1" firstCol="1" bandRow="1"/>
              <a:tblGrid>
                <a:gridCol w="2736302">
                  <a:extLst>
                    <a:ext uri="{9D8B030D-6E8A-4147-A177-3AD203B41FA5}">
                      <a16:colId xmlns:a16="http://schemas.microsoft.com/office/drawing/2014/main" val="3856417502"/>
                    </a:ext>
                  </a:extLst>
                </a:gridCol>
                <a:gridCol w="6624736">
                  <a:extLst>
                    <a:ext uri="{9D8B030D-6E8A-4147-A177-3AD203B41FA5}">
                      <a16:colId xmlns:a16="http://schemas.microsoft.com/office/drawing/2014/main" val="2360501300"/>
                    </a:ext>
                  </a:extLst>
                </a:gridCol>
                <a:gridCol w="2160241">
                  <a:extLst>
                    <a:ext uri="{9D8B030D-6E8A-4147-A177-3AD203B41FA5}">
                      <a16:colId xmlns:a16="http://schemas.microsoft.com/office/drawing/2014/main" val="1783502951"/>
                    </a:ext>
                  </a:extLst>
                </a:gridCol>
              </a:tblGrid>
              <a:tr h="1131491">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判定角度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典例分析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主导因素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573989280"/>
                  </a:ext>
                </a:extLst>
              </a:tr>
              <a:tr h="565745">
                <a:tc rowSpan="5">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某种农业类型或农业生产方式的直接成因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珠江三角洲地势低洼</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改造后形成</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基塘农业</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21679295"/>
                  </a:ext>
                </a:extLst>
              </a:tr>
              <a:tr h="565745">
                <a:tc vMerge="1">
                  <a:txBody>
                    <a:bodyPr/>
                    <a:lstStyle/>
                    <a:p>
                      <a:endParaRPr lang="zh-CN" altLang="en-US"/>
                    </a:p>
                  </a:txBody>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江南丘陵以红壤为主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适宜茶树生长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土壤</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1448938"/>
                  </a:ext>
                </a:extLst>
              </a:tr>
              <a:tr h="565745">
                <a:tc vMerge="1">
                  <a:txBody>
                    <a:bodyPr/>
                    <a:lstStyle/>
                    <a:p>
                      <a:endParaRPr lang="zh-CN" altLang="en-US"/>
                    </a:p>
                  </a:txBody>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南稻北麦、南甘北甜的农业布局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385266677"/>
                  </a:ext>
                </a:extLst>
              </a:tr>
              <a:tr h="565745">
                <a:tc vMerge="1">
                  <a:txBody>
                    <a:bodyPr/>
                    <a:lstStyle/>
                    <a:p>
                      <a:endParaRPr lang="zh-CN" altLang="en-US"/>
                    </a:p>
                  </a:txBody>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城市对农副产品需求量大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郊区以肉、蛋、奶生产为主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市场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933077945"/>
                  </a:ext>
                </a:extLst>
              </a:tr>
              <a:tr h="1131491">
                <a:tc vMerge="1">
                  <a:txBody>
                    <a:bodyPr/>
                    <a:lstStyle/>
                    <a:p>
                      <a:endParaRPr lang="zh-CN" altLang="en-US"/>
                    </a:p>
                  </a:txBody>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南方瓜果蔬菜可大量长途运往北方地区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保鲜技术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750415767"/>
                  </a:ext>
                </a:extLst>
              </a:tr>
            </a:tbl>
          </a:graphicData>
        </a:graphic>
      </p:graphicFrame>
    </p:spTree>
    <p:extLst>
      <p:ext uri="{BB962C8B-B14F-4D97-AF65-F5344CB8AC3E}">
        <p14:creationId xmlns:p14="http://schemas.microsoft.com/office/powerpoint/2010/main" val="30479033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53773"/>
            <a:ext cx="11485848" cy="1130246"/>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三类区位因素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）自然因素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771180917"/>
              </p:ext>
            </p:extLst>
          </p:nvPr>
        </p:nvGraphicFramePr>
        <p:xfrm>
          <a:off x="406574" y="2196493"/>
          <a:ext cx="11377265" cy="3752787"/>
        </p:xfrm>
        <a:graphic>
          <a:graphicData uri="http://schemas.openxmlformats.org/drawingml/2006/table">
            <a:tbl>
              <a:tblPr firstRow="1" firstCol="1" bandRow="1"/>
              <a:tblGrid>
                <a:gridCol w="657604">
                  <a:extLst>
                    <a:ext uri="{9D8B030D-6E8A-4147-A177-3AD203B41FA5}">
                      <a16:colId xmlns:a16="http://schemas.microsoft.com/office/drawing/2014/main" val="3485114502"/>
                    </a:ext>
                  </a:extLst>
                </a:gridCol>
                <a:gridCol w="854564">
                  <a:extLst>
                    <a:ext uri="{9D8B030D-6E8A-4147-A177-3AD203B41FA5}">
                      <a16:colId xmlns:a16="http://schemas.microsoft.com/office/drawing/2014/main" val="1691587494"/>
                    </a:ext>
                  </a:extLst>
                </a:gridCol>
                <a:gridCol w="5184576">
                  <a:extLst>
                    <a:ext uri="{9D8B030D-6E8A-4147-A177-3AD203B41FA5}">
                      <a16:colId xmlns:a16="http://schemas.microsoft.com/office/drawing/2014/main" val="489929182"/>
                    </a:ext>
                  </a:extLst>
                </a:gridCol>
                <a:gridCol w="1728192">
                  <a:extLst>
                    <a:ext uri="{9D8B030D-6E8A-4147-A177-3AD203B41FA5}">
                      <a16:colId xmlns:a16="http://schemas.microsoft.com/office/drawing/2014/main" val="2547572914"/>
                    </a:ext>
                  </a:extLst>
                </a:gridCol>
                <a:gridCol w="2952329">
                  <a:extLst>
                    <a:ext uri="{9D8B030D-6E8A-4147-A177-3AD203B41FA5}">
                      <a16:colId xmlns:a16="http://schemas.microsoft.com/office/drawing/2014/main" val="1765193471"/>
                    </a:ext>
                  </a:extLst>
                </a:gridCol>
              </a:tblGrid>
              <a:tr h="386607">
                <a:tc gridSpan="2">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农业区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位因素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对农业生产的影响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对农业区位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选择的影响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576814437"/>
                  </a:ext>
                </a:extLst>
              </a:tr>
              <a:tr h="752433">
                <a:tc rowSpan="3">
                  <a:txBody>
                    <a:bodyPr/>
                    <a:lstStyle/>
                    <a:p>
                      <a:pPr algn="just" hangingPunct="0">
                        <a:lnSpc>
                          <a:spcPct val="130000"/>
                        </a:lnSpc>
                        <a:spcAft>
                          <a:spcPts val="0"/>
                        </a:spcAft>
                        <a:tabLst>
                          <a:tab pos="567118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不仅制约着农作物的产量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且关系到作物种类、耕作制度和栽培方法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751" marR="1375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3">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根据当地气候条件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选择适当的农作物品种、耕作制度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751" marR="1375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芒果</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热带水果</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苹果</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温带水果</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75053321"/>
                  </a:ext>
                </a:extLst>
              </a:tr>
              <a:tr h="752433">
                <a:tc vMerge="1">
                  <a:txBody>
                    <a:bodyPr/>
                    <a:lstStyle/>
                    <a:p>
                      <a:endParaRPr lang="zh-CN" altLang="en-US"/>
                    </a:p>
                  </a:txBody>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光照时间长短、强弱的地区分布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在很大程度上决定着农作物的地区分布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751" marR="1375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玉米</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喜光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耐阴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849556810"/>
                  </a:ext>
                </a:extLst>
              </a:tr>
              <a:tr h="752433">
                <a:tc vMerge="1">
                  <a:txBody>
                    <a:bodyPr/>
                    <a:lstStyle/>
                    <a:p>
                      <a:endParaRPr lang="zh-CN" altLang="en-US"/>
                    </a:p>
                  </a:txBody>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影响农业的分布地区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751" marR="1375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小麦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旱地农业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水田农业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60491241"/>
                  </a:ext>
                </a:extLst>
              </a:tr>
            </a:tbl>
          </a:graphicData>
        </a:graphic>
      </p:graphicFrame>
    </p:spTree>
    <p:extLst>
      <p:ext uri="{BB962C8B-B14F-4D97-AF65-F5344CB8AC3E}">
        <p14:creationId xmlns:p14="http://schemas.microsoft.com/office/powerpoint/2010/main" val="5562192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extLst>
              <p:ext uri="{D42A27DB-BD31-4B8C-83A1-F6EECF244321}">
                <p14:modId xmlns:p14="http://schemas.microsoft.com/office/powerpoint/2010/main" val="3806878711"/>
              </p:ext>
            </p:extLst>
          </p:nvPr>
        </p:nvGraphicFramePr>
        <p:xfrm>
          <a:off x="406575" y="1040600"/>
          <a:ext cx="11377264" cy="4980688"/>
        </p:xfrm>
        <a:graphic>
          <a:graphicData uri="http://schemas.openxmlformats.org/drawingml/2006/table">
            <a:tbl>
              <a:tblPr firstRow="1" firstCol="1" bandRow="1"/>
              <a:tblGrid>
                <a:gridCol w="1315212">
                  <a:extLst>
                    <a:ext uri="{9D8B030D-6E8A-4147-A177-3AD203B41FA5}">
                      <a16:colId xmlns:a16="http://schemas.microsoft.com/office/drawing/2014/main" val="2326461943"/>
                    </a:ext>
                  </a:extLst>
                </a:gridCol>
                <a:gridCol w="3506473">
                  <a:extLst>
                    <a:ext uri="{9D8B030D-6E8A-4147-A177-3AD203B41FA5}">
                      <a16:colId xmlns:a16="http://schemas.microsoft.com/office/drawing/2014/main" val="3523967305"/>
                    </a:ext>
                  </a:extLst>
                </a:gridCol>
                <a:gridCol w="3285753">
                  <a:extLst>
                    <a:ext uri="{9D8B030D-6E8A-4147-A177-3AD203B41FA5}">
                      <a16:colId xmlns:a16="http://schemas.microsoft.com/office/drawing/2014/main" val="3481955430"/>
                    </a:ext>
                  </a:extLst>
                </a:gridCol>
                <a:gridCol w="3269826">
                  <a:extLst>
                    <a:ext uri="{9D8B030D-6E8A-4147-A177-3AD203B41FA5}">
                      <a16:colId xmlns:a16="http://schemas.microsoft.com/office/drawing/2014/main" val="539976434"/>
                    </a:ext>
                  </a:extLst>
                </a:gridCol>
              </a:tblGrid>
              <a:tr h="565745">
                <a:tc>
                  <a:txBody>
                    <a:bodyPr/>
                    <a:lstStyle/>
                    <a:p>
                      <a:pPr algn="ctr"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农业区</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位因素</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对农业生产的影响</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对农业区位</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选择的影响</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321676291"/>
                  </a:ext>
                </a:extLst>
              </a:tr>
              <a:tr h="1131491">
                <a:tc>
                  <a:txBody>
                    <a:bodyPr/>
                    <a:lstStyle/>
                    <a:p>
                      <a:pPr algn="ctr"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地形</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影响农作物的种类、分布、种植规模、水利化和机械化程度</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坡度大于</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25</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的山地不适宜耕作</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宜发展林业、畜牧业</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平原适宜发展种植业</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平原农场规模大</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容易实现水利化</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山区相反</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991937509"/>
                  </a:ext>
                </a:extLst>
              </a:tr>
              <a:tr h="1697236">
                <a:tc>
                  <a:txBody>
                    <a:bodyPr/>
                    <a:lstStyle/>
                    <a:p>
                      <a:pPr algn="ctr"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土壤</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土壤结构、肥力、土层厚度以及酸碱度等都会影响作物的生长</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不同位置的土地具有不同的使用价值</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接近水源、城镇的土地开发价值高</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根据土壤的类型</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发展适宜生长的农作物</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酸性土壤适宜种茶树、柑橘</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碱性土壤适宜种甜菜、沙棘、枸杞</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肥沃的冲积平原多为农业高产区</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6629556"/>
                  </a:ext>
                </a:extLst>
              </a:tr>
              <a:tr h="1131491">
                <a:tc>
                  <a:txBody>
                    <a:bodyPr/>
                    <a:lstStyle/>
                    <a:p>
                      <a:pPr algn="ctr"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水源</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是干旱、半干旱地区发展农业生产的限制性因素</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年降水量小于</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250</a:t>
                      </a:r>
                      <a:r>
                        <a:rPr lang="en-US"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mm</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的地区</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农业布局在河湖水、地下水、冰雪融水丰富的地方</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干旱地区主要发展畜牧业</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904281202"/>
                  </a:ext>
                </a:extLst>
              </a:tr>
            </a:tbl>
          </a:graphicData>
        </a:graphic>
      </p:graphicFrame>
    </p:spTree>
    <p:extLst>
      <p:ext uri="{BB962C8B-B14F-4D97-AF65-F5344CB8AC3E}">
        <p14:creationId xmlns:p14="http://schemas.microsoft.com/office/powerpoint/2010/main" val="29258933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90136"/>
            <a:ext cx="11485848" cy="576248"/>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）社会经济因素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1257902212"/>
              </p:ext>
            </p:extLst>
          </p:nvPr>
        </p:nvGraphicFramePr>
        <p:xfrm>
          <a:off x="334565" y="1632168"/>
          <a:ext cx="11521283" cy="4389120"/>
        </p:xfrm>
        <a:graphic>
          <a:graphicData uri="http://schemas.openxmlformats.org/drawingml/2006/table">
            <a:tbl>
              <a:tblPr firstRow="1" firstCol="1" bandRow="1"/>
              <a:tblGrid>
                <a:gridCol w="1110652">
                  <a:extLst>
                    <a:ext uri="{9D8B030D-6E8A-4147-A177-3AD203B41FA5}">
                      <a16:colId xmlns:a16="http://schemas.microsoft.com/office/drawing/2014/main" val="3100367811"/>
                    </a:ext>
                  </a:extLst>
                </a:gridCol>
                <a:gridCol w="3353845">
                  <a:extLst>
                    <a:ext uri="{9D8B030D-6E8A-4147-A177-3AD203B41FA5}">
                      <a16:colId xmlns:a16="http://schemas.microsoft.com/office/drawing/2014/main" val="2643783724"/>
                    </a:ext>
                  </a:extLst>
                </a:gridCol>
                <a:gridCol w="3526665">
                  <a:extLst>
                    <a:ext uri="{9D8B030D-6E8A-4147-A177-3AD203B41FA5}">
                      <a16:colId xmlns:a16="http://schemas.microsoft.com/office/drawing/2014/main" val="3047164629"/>
                    </a:ext>
                  </a:extLst>
                </a:gridCol>
                <a:gridCol w="3530121">
                  <a:extLst>
                    <a:ext uri="{9D8B030D-6E8A-4147-A177-3AD203B41FA5}">
                      <a16:colId xmlns:a16="http://schemas.microsoft.com/office/drawing/2014/main" val="209310628"/>
                    </a:ext>
                  </a:extLst>
                </a:gridCol>
              </a:tblGrid>
              <a:tr h="109728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农业区</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位因素</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对农业生产的影响</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对农业区位选择的影响</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862139163"/>
                  </a:ext>
                </a:extLst>
              </a:tr>
              <a:tr h="164592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市场</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市场的需求量最终决定农业生产的类型和规模</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关注市场动态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发展市场需求量大的农作物品种</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蒜你狠</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豆你玩</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即是市场的调控所致</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04288264"/>
                  </a:ext>
                </a:extLst>
              </a:tr>
              <a:tr h="164592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运输</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交通运输和保鲜、冷藏技术的发展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使农产品市场在地域上大为扩展</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园艺业、乳畜业等布局在交通运输方便快捷的地方</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荷兰的鲜花出现在世界各地市场</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684194143"/>
                  </a:ext>
                </a:extLst>
              </a:tr>
            </a:tbl>
          </a:graphicData>
        </a:graphic>
      </p:graphicFrame>
    </p:spTree>
    <p:extLst>
      <p:ext uri="{BB962C8B-B14F-4D97-AF65-F5344CB8AC3E}">
        <p14:creationId xmlns:p14="http://schemas.microsoft.com/office/powerpoint/2010/main" val="1280567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3970318"/>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影响</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农业的区位因素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农业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）概念：人类利用</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动植物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生长和繁殖获得</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产品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的物质生产部门。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）农业生产特点：</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地域性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、季节性和</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周期性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区位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）一方面指某事物的位置。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）另一方面指该事物与其他事物的</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空间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2134766" y="764704"/>
            <a:ext cx="7257145" cy="751578"/>
          </a:xfrm>
          <a:prstGeom prst="rect">
            <a:avLst/>
          </a:prstGeom>
        </p:spPr>
      </p:pic>
      <p:pic>
        <p:nvPicPr>
          <p:cNvPr id="4" name="知识点1.eps" descr="id:2147490621;FounderCES"/>
          <p:cNvPicPr/>
          <p:nvPr/>
        </p:nvPicPr>
        <p:blipFill>
          <a:blip r:embed="rId3"/>
          <a:stretch>
            <a:fillRect/>
          </a:stretch>
        </p:blipFill>
        <p:spPr>
          <a:xfrm>
            <a:off x="406574" y="1700808"/>
            <a:ext cx="1112422" cy="307464"/>
          </a:xfrm>
          <a:prstGeom prst="rect">
            <a:avLst/>
          </a:prstGeom>
        </p:spPr>
      </p:pic>
    </p:spTree>
    <p:extLst>
      <p:ext uri="{BB962C8B-B14F-4D97-AF65-F5344CB8AC3E}">
        <p14:creationId xmlns:p14="http://schemas.microsoft.com/office/powerpoint/2010/main" val="2329675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98705019"/>
              </p:ext>
            </p:extLst>
          </p:nvPr>
        </p:nvGraphicFramePr>
        <p:xfrm>
          <a:off x="262558" y="1340768"/>
          <a:ext cx="11665298" cy="4389120"/>
        </p:xfrm>
        <a:graphic>
          <a:graphicData uri="http://schemas.openxmlformats.org/drawingml/2006/table">
            <a:tbl>
              <a:tblPr firstRow="1" firstCol="1" bandRow="1"/>
              <a:tblGrid>
                <a:gridCol w="1124535">
                  <a:extLst>
                    <a:ext uri="{9D8B030D-6E8A-4147-A177-3AD203B41FA5}">
                      <a16:colId xmlns:a16="http://schemas.microsoft.com/office/drawing/2014/main" val="1288022595"/>
                    </a:ext>
                  </a:extLst>
                </a:gridCol>
                <a:gridCol w="3483977">
                  <a:extLst>
                    <a:ext uri="{9D8B030D-6E8A-4147-A177-3AD203B41FA5}">
                      <a16:colId xmlns:a16="http://schemas.microsoft.com/office/drawing/2014/main" val="1845826966"/>
                    </a:ext>
                  </a:extLst>
                </a:gridCol>
                <a:gridCol w="3482539">
                  <a:extLst>
                    <a:ext uri="{9D8B030D-6E8A-4147-A177-3AD203B41FA5}">
                      <a16:colId xmlns:a16="http://schemas.microsoft.com/office/drawing/2014/main" val="1633754704"/>
                    </a:ext>
                  </a:extLst>
                </a:gridCol>
                <a:gridCol w="3574247">
                  <a:extLst>
                    <a:ext uri="{9D8B030D-6E8A-4147-A177-3AD203B41FA5}">
                      <a16:colId xmlns:a16="http://schemas.microsoft.com/office/drawing/2014/main" val="3596602300"/>
                    </a:ext>
                  </a:extLst>
                </a:gridCol>
              </a:tblGrid>
              <a:tr h="109728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农业区</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位因素</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对农业生产的影响</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对农业区位选择的影响</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037317119"/>
                  </a:ext>
                </a:extLst>
              </a:tr>
              <a:tr h="164592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劳动力</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劳动力的数量和素质影响农业生产的类型和经营方式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劳动力丰富的地区可以精耕细作</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集约经营</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水稻种植业分布在劳动力丰富的东亚、东南亚和南亚地区</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72282228"/>
                  </a:ext>
                </a:extLst>
              </a:tr>
              <a:tr h="164592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政策</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政府通过提高或降低农产品价格、税收和补贴等方式干预农业</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响应政府决策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在政策规定的范围内发展农业生产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对棉花的保护性收购</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576832434"/>
                  </a:ext>
                </a:extLst>
              </a:tr>
            </a:tbl>
          </a:graphicData>
        </a:graphic>
      </p:graphicFrame>
    </p:spTree>
    <p:extLst>
      <p:ext uri="{BB962C8B-B14F-4D97-AF65-F5344CB8AC3E}">
        <p14:creationId xmlns:p14="http://schemas.microsoft.com/office/powerpoint/2010/main" val="27155536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52736"/>
            <a:ext cx="11485848" cy="576248"/>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）技术因素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3927455287"/>
              </p:ext>
            </p:extLst>
          </p:nvPr>
        </p:nvGraphicFramePr>
        <p:xfrm>
          <a:off x="262560" y="1791400"/>
          <a:ext cx="11665295" cy="3840480"/>
        </p:xfrm>
        <a:graphic>
          <a:graphicData uri="http://schemas.openxmlformats.org/drawingml/2006/table">
            <a:tbl>
              <a:tblPr firstRow="1" firstCol="1" bandRow="1"/>
              <a:tblGrid>
                <a:gridCol w="1525821">
                  <a:extLst>
                    <a:ext uri="{9D8B030D-6E8A-4147-A177-3AD203B41FA5}">
                      <a16:colId xmlns:a16="http://schemas.microsoft.com/office/drawing/2014/main" val="2720034229"/>
                    </a:ext>
                  </a:extLst>
                </a:gridCol>
                <a:gridCol w="2794657">
                  <a:extLst>
                    <a:ext uri="{9D8B030D-6E8A-4147-A177-3AD203B41FA5}">
                      <a16:colId xmlns:a16="http://schemas.microsoft.com/office/drawing/2014/main" val="2509035997"/>
                    </a:ext>
                  </a:extLst>
                </a:gridCol>
                <a:gridCol w="3744416">
                  <a:extLst>
                    <a:ext uri="{9D8B030D-6E8A-4147-A177-3AD203B41FA5}">
                      <a16:colId xmlns:a16="http://schemas.microsoft.com/office/drawing/2014/main" val="812758347"/>
                    </a:ext>
                  </a:extLst>
                </a:gridCol>
                <a:gridCol w="3600401">
                  <a:extLst>
                    <a:ext uri="{9D8B030D-6E8A-4147-A177-3AD203B41FA5}">
                      <a16:colId xmlns:a16="http://schemas.microsoft.com/office/drawing/2014/main" val="546090444"/>
                    </a:ext>
                  </a:extLst>
                </a:gridCol>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农业区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位因素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对农业生</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产的影响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对农业区位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选择的影响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706767734"/>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机械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促进劳动生产率的提高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3">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技术条件的发展和改进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通过改变自然条件和社会经济条件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进而影响农业区位的选择</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3">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杂交水稻、温室大棚等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51161887"/>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化肥、</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农药</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促进了农业的产出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3004307075"/>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良种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提高单产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3594493189"/>
                  </a:ext>
                </a:extLst>
              </a:tr>
            </a:tbl>
          </a:graphicData>
        </a:graphic>
      </p:graphicFrame>
    </p:spTree>
    <p:extLst>
      <p:ext uri="{BB962C8B-B14F-4D97-AF65-F5344CB8AC3E}">
        <p14:creationId xmlns:p14="http://schemas.microsoft.com/office/powerpoint/2010/main" val="37163151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80026"/>
            <a:ext cx="11485848" cy="2862322"/>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海固地区位于黄土高原丘陵沟壑地带，农业生产长期依赖黄河水灌溉。当地村民在专家的带领下种植反季节上市的双孢菇。双孢菇属于低温菌类，播种后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天采收上市。该地发展种植业最大的限制性因素为（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土壤</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光照</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破疑典例1.eps" descr="id:2147490755;FounderCES"/>
          <p:cNvPicPr/>
          <p:nvPr/>
        </p:nvPicPr>
        <p:blipFill>
          <a:blip r:embed="rId2"/>
          <a:stretch>
            <a:fillRect/>
          </a:stretch>
        </p:blipFill>
        <p:spPr>
          <a:xfrm>
            <a:off x="478582" y="1242626"/>
            <a:ext cx="1706936" cy="370265"/>
          </a:xfrm>
          <a:prstGeom prst="rect">
            <a:avLst/>
          </a:prstGeom>
        </p:spPr>
      </p:pic>
      <p:sp>
        <p:nvSpPr>
          <p:cNvPr id="5" name="矩形 4"/>
          <p:cNvSpPr/>
          <p:nvPr/>
        </p:nvSpPr>
        <p:spPr>
          <a:xfrm>
            <a:off x="9137648" y="2286950"/>
            <a:ext cx="389850" cy="461665"/>
          </a:xfrm>
          <a:prstGeom prst="rect">
            <a:avLst/>
          </a:prstGeom>
        </p:spPr>
        <p:txBody>
          <a:bodyPr wrap="none">
            <a:spAutoFit/>
          </a:bodyPr>
          <a:lstStyle/>
          <a:p>
            <a:r>
              <a:rPr lang="en-US" altLang="zh-CN" sz="2400"/>
              <a:t>B</a:t>
            </a:r>
            <a:endParaRPr lang="zh-CN" altLang="en-US"/>
          </a:p>
        </p:txBody>
      </p:sp>
      <p:pic>
        <p:nvPicPr>
          <p:cNvPr id="6" name="图片 5"/>
          <p:cNvPicPr>
            <a:picLocks noChangeAspect="1"/>
          </p:cNvPicPr>
          <p:nvPr/>
        </p:nvPicPr>
        <p:blipFill>
          <a:blip r:embed="rId3"/>
          <a:stretch>
            <a:fillRect/>
          </a:stretch>
        </p:blipFill>
        <p:spPr>
          <a:xfrm>
            <a:off x="406574" y="4501570"/>
            <a:ext cx="4248472" cy="432048"/>
          </a:xfrm>
          <a:prstGeom prst="rect">
            <a:avLst/>
          </a:prstGeom>
        </p:spPr>
      </p:pic>
      <p:pic>
        <p:nvPicPr>
          <p:cNvPr id="7" name="图片 6"/>
          <p:cNvPicPr>
            <a:picLocks noChangeAspect="1"/>
          </p:cNvPicPr>
          <p:nvPr/>
        </p:nvPicPr>
        <p:blipFill>
          <a:blip r:embed="rId3"/>
          <a:stretch>
            <a:fillRect/>
          </a:stretch>
        </p:blipFill>
        <p:spPr>
          <a:xfrm>
            <a:off x="9551590" y="3934559"/>
            <a:ext cx="2232248" cy="432048"/>
          </a:xfrm>
          <a:prstGeom prst="rect">
            <a:avLst/>
          </a:prstGeom>
        </p:spPr>
      </p:pic>
      <p:sp>
        <p:nvSpPr>
          <p:cNvPr id="8" name="内容占位符 1"/>
          <p:cNvSpPr txBox="1">
            <a:spLocks/>
          </p:cNvSpPr>
          <p:nvPr/>
        </p:nvSpPr>
        <p:spPr bwMode="auto">
          <a:xfrm>
            <a:off x="360854" y="3834914"/>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西海固地区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农业生产长期依赖黄河水灌溉</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，说明该地区降水少，发展种植业最大的限制性因素为水源；黄土较肥沃，土壤不是最大的限制性因素；位于暖温带，热量不是最大的限制性因素；光照较充足，光照不是最大的限制性因素。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24解析.eps" descr="id:2147490818;FounderCES"/>
          <p:cNvPicPr/>
          <p:nvPr/>
        </p:nvPicPr>
        <p:blipFill>
          <a:blip r:embed="rId4"/>
          <a:stretch>
            <a:fillRect/>
          </a:stretch>
        </p:blipFill>
        <p:spPr>
          <a:xfrm>
            <a:off x="478582" y="4069522"/>
            <a:ext cx="806776" cy="288032"/>
          </a:xfrm>
          <a:prstGeom prst="rect">
            <a:avLst/>
          </a:prstGeom>
        </p:spPr>
      </p:pic>
    </p:spTree>
    <p:extLst>
      <p:ext uri="{BB962C8B-B14F-4D97-AF65-F5344CB8AC3E}">
        <p14:creationId xmlns:p14="http://schemas.microsoft.com/office/powerpoint/2010/main" val="3032096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2975"/>
            <a:ext cx="11485848" cy="5078313"/>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不同</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农业区位因素的变化比对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正确理解农业区位因素的变化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在农业区位因素中，自然因素比较稳定，但可利用科学技术对限制性因素进行改造；社会经济因素（如交通运输条件、技术、市场、政策等）发展变化较快，对农业区位影响较大。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自然因素的改造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）热量不足：建造塑料大棚、玻璃温室；地温低时，可用盆栽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支架</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起。</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）光照不足：室内用日光灯、反光镜；苹果树下用反光纸等。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疑难点2.eps" descr="id:2147490783;FounderCES"/>
          <p:cNvPicPr/>
          <p:nvPr/>
        </p:nvPicPr>
        <p:blipFill>
          <a:blip r:embed="rId2"/>
          <a:stretch>
            <a:fillRect/>
          </a:stretch>
        </p:blipFill>
        <p:spPr>
          <a:xfrm>
            <a:off x="406574" y="1150848"/>
            <a:ext cx="1121335" cy="314767"/>
          </a:xfrm>
          <a:prstGeom prst="rect">
            <a:avLst/>
          </a:prstGeom>
        </p:spPr>
      </p:pic>
    </p:spTree>
    <p:extLst>
      <p:ext uri="{BB962C8B-B14F-4D97-AF65-F5344CB8AC3E}">
        <p14:creationId xmlns:p14="http://schemas.microsoft.com/office/powerpoint/2010/main" val="4106329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891108"/>
            <a:ext cx="11485848" cy="5562228"/>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）水源不足：用日光温室改善热量条件，调节蒸发；发展节水农业、耐旱农业；采用滴灌、喷灌技术；适当抽取地下水等。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）地形不利：改造地形，发展梯田；选择河谷平原、河漫滩等地。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）改造红壤：掺沙；补充熟石灰（草木灰），增施有机肥；种茶树或松树等。</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）改良盐碱地：调控水盐运动，引淡淋盐，井灌井排；农田覆盖；采用鱼塘—台田模式。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）防范冻害：秋冬季节，北方用人造烟雾；利用秸秆、地膜覆盖等；通过浇水或增施有机肥防霜冻。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）提高作物品质：铺沙或鹅卵石，增加昼夜温差；延长光照时间；延长作物生长期；培育良种；提高科技含量等。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44514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57624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人文因素的发展变化对农业区位的影响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1895533228"/>
              </p:ext>
            </p:extLst>
          </p:nvPr>
        </p:nvGraphicFramePr>
        <p:xfrm>
          <a:off x="334567" y="2072536"/>
          <a:ext cx="11521280" cy="2743200"/>
        </p:xfrm>
        <a:graphic>
          <a:graphicData uri="http://schemas.openxmlformats.org/drawingml/2006/table">
            <a:tbl>
              <a:tblPr firstRow="1" firstCol="1" bandRow="1"/>
              <a:tblGrid>
                <a:gridCol w="2129132">
                  <a:extLst>
                    <a:ext uri="{9D8B030D-6E8A-4147-A177-3AD203B41FA5}">
                      <a16:colId xmlns:a16="http://schemas.microsoft.com/office/drawing/2014/main" val="146862843"/>
                    </a:ext>
                  </a:extLst>
                </a:gridCol>
                <a:gridCol w="9392148">
                  <a:extLst>
                    <a:ext uri="{9D8B030D-6E8A-4147-A177-3AD203B41FA5}">
                      <a16:colId xmlns:a16="http://schemas.microsoft.com/office/drawing/2014/main" val="978126255"/>
                    </a:ext>
                  </a:extLst>
                </a:gridCol>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人文因素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772198481"/>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市场区位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城市的发展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新兴工矿区的出现</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使城区和工矿区周围重点生产蔬菜、肉、蛋、奶等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并发展园艺业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389856604"/>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市场需</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求量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供不应求时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刺激生产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供过于求时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限制生产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531933552"/>
                  </a:ext>
                </a:extLst>
              </a:tr>
            </a:tbl>
          </a:graphicData>
        </a:graphic>
      </p:graphicFrame>
    </p:spTree>
    <p:extLst>
      <p:ext uri="{BB962C8B-B14F-4D97-AF65-F5344CB8AC3E}">
        <p14:creationId xmlns:p14="http://schemas.microsoft.com/office/powerpoint/2010/main" val="3681138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3185970513"/>
              </p:ext>
            </p:extLst>
          </p:nvPr>
        </p:nvGraphicFramePr>
        <p:xfrm>
          <a:off x="334567" y="1412776"/>
          <a:ext cx="11521280" cy="3840480"/>
        </p:xfrm>
        <a:graphic>
          <a:graphicData uri="http://schemas.openxmlformats.org/drawingml/2006/table">
            <a:tbl>
              <a:tblPr firstRow="1" firstCol="1" bandRow="1"/>
              <a:tblGrid>
                <a:gridCol w="2129132">
                  <a:extLst>
                    <a:ext uri="{9D8B030D-6E8A-4147-A177-3AD203B41FA5}">
                      <a16:colId xmlns:a16="http://schemas.microsoft.com/office/drawing/2014/main" val="1237782807"/>
                    </a:ext>
                  </a:extLst>
                </a:gridCol>
                <a:gridCol w="9392148">
                  <a:extLst>
                    <a:ext uri="{9D8B030D-6E8A-4147-A177-3AD203B41FA5}">
                      <a16:colId xmlns:a16="http://schemas.microsoft.com/office/drawing/2014/main" val="868585385"/>
                    </a:ext>
                  </a:extLst>
                </a:gridCol>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人文因素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505455802"/>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交通运输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条件和保</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鲜、冷藏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技术</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交通运输条件的改善和农产品冷藏、保鲜等技术的发展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使市场对农业区位的影响减弱</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使农业区域专业化生产成为可能</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697322189"/>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政治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国家政策以及政府干预手段对农业区位产生影响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43429544"/>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劳动力</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农村劳动力流失、耕地撂荒</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劳动力成本上升</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发展高附加值农业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924212763"/>
                  </a:ext>
                </a:extLst>
              </a:tr>
            </a:tbl>
          </a:graphicData>
        </a:graphic>
      </p:graphicFrame>
    </p:spTree>
    <p:extLst>
      <p:ext uri="{BB962C8B-B14F-4D97-AF65-F5344CB8AC3E}">
        <p14:creationId xmlns:p14="http://schemas.microsoft.com/office/powerpoint/2010/main" val="10587126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生态</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小康家园是以土地资源为基础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以太阳能为动力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以沼气为纽带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种植业和养殖业相结合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通过生物质能转换技术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在农户土地上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全封闭状态下将沼气、猪禽舍、厕所和日光温室等组合在一起的一种生态农业庭院经济模式。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读图完成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夜间，农户用草垫覆盖塑性玻璃温室穹顶，首要目的是（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昼夜</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温差</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减少水分蒸发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减少</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能量损耗</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减少病虫害</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破疑典例2.eps" descr="id:2147490797;FounderCES"/>
          <p:cNvPicPr/>
          <p:nvPr/>
        </p:nvPicPr>
        <p:blipFill>
          <a:blip r:embed="rId2"/>
          <a:stretch>
            <a:fillRect/>
          </a:stretch>
        </p:blipFill>
        <p:spPr>
          <a:xfrm>
            <a:off x="406574" y="970503"/>
            <a:ext cx="1374976" cy="298257"/>
          </a:xfrm>
          <a:prstGeom prst="rect">
            <a:avLst/>
          </a:prstGeom>
        </p:spPr>
      </p:pic>
      <p:pic>
        <p:nvPicPr>
          <p:cNvPr id="4" name="dlt294.jpg" descr="id:2147492034;FounderCES"/>
          <p:cNvPicPr/>
          <p:nvPr/>
        </p:nvPicPr>
        <p:blipFill>
          <a:blip r:embed="rId3"/>
          <a:stretch>
            <a:fillRect/>
          </a:stretch>
        </p:blipFill>
        <p:spPr>
          <a:xfrm>
            <a:off x="7247334" y="3645024"/>
            <a:ext cx="4064452" cy="2304256"/>
          </a:xfrm>
          <a:prstGeom prst="rect">
            <a:avLst/>
          </a:prstGeom>
        </p:spPr>
      </p:pic>
      <p:sp>
        <p:nvSpPr>
          <p:cNvPr id="6" name="矩形 5"/>
          <p:cNvSpPr/>
          <p:nvPr/>
        </p:nvSpPr>
        <p:spPr>
          <a:xfrm>
            <a:off x="8525372" y="3050854"/>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4240279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406574" y="2753769"/>
            <a:ext cx="648072" cy="432048"/>
          </a:xfrm>
          <a:prstGeom prst="rect">
            <a:avLst/>
          </a:prstGeom>
        </p:spPr>
      </p:pic>
      <p:pic>
        <p:nvPicPr>
          <p:cNvPr id="5" name="图片 4"/>
          <p:cNvPicPr>
            <a:picLocks noChangeAspect="1"/>
          </p:cNvPicPr>
          <p:nvPr/>
        </p:nvPicPr>
        <p:blipFill>
          <a:blip r:embed="rId2"/>
          <a:stretch>
            <a:fillRect/>
          </a:stretch>
        </p:blipFill>
        <p:spPr>
          <a:xfrm>
            <a:off x="1054646" y="2249713"/>
            <a:ext cx="10729192" cy="360040"/>
          </a:xfrm>
          <a:prstGeom prst="rect">
            <a:avLst/>
          </a:prstGeom>
        </p:spPr>
      </p:pic>
      <p:sp>
        <p:nvSpPr>
          <p:cNvPr id="2" name="内容占位符 1"/>
          <p:cNvSpPr>
            <a:spLocks noGrp="1"/>
          </p:cNvSpPr>
          <p:nvPr>
            <p:ph idx="1"/>
          </p:nvPr>
        </p:nvSpPr>
        <p:spPr>
          <a:xfrm>
            <a:off x="360854" y="962144"/>
            <a:ext cx="11485848" cy="2862322"/>
          </a:xfrm>
        </p:spPr>
        <p:txBody>
          <a:bodyPr/>
          <a:lstStyle/>
          <a:p>
            <a:pPr algn="dist"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农户</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草垫覆盖塑性玻璃温室穹顶，不会增加昼夜温差；塑性玻璃温室穹顶本来就可以减少水分蒸发，用草垫覆盖塑性玻璃温室穹顶对减少水分蒸发作用不大；农户用草垫覆盖塑性玻璃温室穹顶，可以减少夜间能量损耗，保持温室内的热量；塑性玻璃温室已经起到与外界病虫害隔绝的作用，草垫对减少</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病虫害</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作用</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不大</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818;FounderCES"/>
          <p:cNvPicPr/>
          <p:nvPr/>
        </p:nvPicPr>
        <p:blipFill>
          <a:blip r:embed="rId3"/>
          <a:stretch>
            <a:fillRect/>
          </a:stretch>
        </p:blipFill>
        <p:spPr>
          <a:xfrm>
            <a:off x="550590" y="1196752"/>
            <a:ext cx="806776" cy="288032"/>
          </a:xfrm>
          <a:prstGeom prst="rect">
            <a:avLst/>
          </a:prstGeom>
        </p:spPr>
      </p:pic>
      <p:pic>
        <p:nvPicPr>
          <p:cNvPr id="4" name="dlt294.jpg" descr="id:2147492034;FounderCES"/>
          <p:cNvPicPr/>
          <p:nvPr/>
        </p:nvPicPr>
        <p:blipFill>
          <a:blip r:embed="rId4"/>
          <a:stretch>
            <a:fillRect/>
          </a:stretch>
        </p:blipFill>
        <p:spPr>
          <a:xfrm>
            <a:off x="4222998" y="3429000"/>
            <a:ext cx="4064452" cy="2304256"/>
          </a:xfrm>
          <a:prstGeom prst="rect">
            <a:avLst/>
          </a:prstGeom>
        </p:spPr>
      </p:pic>
    </p:spTree>
    <p:extLst>
      <p:ext uri="{BB962C8B-B14F-4D97-AF65-F5344CB8AC3E}">
        <p14:creationId xmlns:p14="http://schemas.microsoft.com/office/powerpoint/2010/main" val="19519457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6874"/>
            <a:ext cx="11485848" cy="397031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该生态小康家园的生产模式如果得到推广，则会（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加快全球气候变暖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改善热量条件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利于产出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创造更好的经济效益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形成天然氧吧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实现零排放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dlt294.jpg" descr="id:2147492034;FounderCES"/>
          <p:cNvPicPr/>
          <p:nvPr/>
        </p:nvPicPr>
        <p:blipFill>
          <a:blip r:embed="rId2"/>
          <a:stretch>
            <a:fillRect/>
          </a:stretch>
        </p:blipFill>
        <p:spPr>
          <a:xfrm>
            <a:off x="7535366" y="1781522"/>
            <a:ext cx="4064452" cy="2304256"/>
          </a:xfrm>
          <a:prstGeom prst="rect">
            <a:avLst/>
          </a:prstGeom>
        </p:spPr>
      </p:pic>
      <p:sp>
        <p:nvSpPr>
          <p:cNvPr id="6" name="矩形 5"/>
          <p:cNvSpPr/>
          <p:nvPr/>
        </p:nvSpPr>
        <p:spPr>
          <a:xfrm>
            <a:off x="7607374" y="1277466"/>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2976236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1272"/>
            <a:ext cx="11485848" cy="1130246"/>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影响农业的区位因素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）自然因素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2551805290"/>
              </p:ext>
            </p:extLst>
          </p:nvPr>
        </p:nvGraphicFramePr>
        <p:xfrm>
          <a:off x="334567" y="2413992"/>
          <a:ext cx="11521280" cy="2743200"/>
        </p:xfrm>
        <a:graphic>
          <a:graphicData uri="http://schemas.openxmlformats.org/drawingml/2006/table">
            <a:tbl>
              <a:tblPr firstRow="1" firstCol="1" bandRow="1"/>
              <a:tblGrid>
                <a:gridCol w="665930">
                  <a:extLst>
                    <a:ext uri="{9D8B030D-6E8A-4147-A177-3AD203B41FA5}">
                      <a16:colId xmlns:a16="http://schemas.microsoft.com/office/drawing/2014/main" val="4067780173"/>
                    </a:ext>
                  </a:extLst>
                </a:gridCol>
                <a:gridCol w="10855350">
                  <a:extLst>
                    <a:ext uri="{9D8B030D-6E8A-4147-A177-3AD203B41FA5}">
                      <a16:colId xmlns:a16="http://schemas.microsoft.com/office/drawing/2014/main" val="951164329"/>
                    </a:ext>
                  </a:extLst>
                </a:gridCol>
              </a:tblGrid>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气候</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主要包括热量、光照和降水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其对作物的种类、产量、品质等有重要影响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969594139"/>
                  </a:ext>
                </a:extLst>
              </a:tr>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地形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平原地区适宜发展种植业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山地常常发展林业、畜牧业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086076670"/>
                  </a:ext>
                </a:extLst>
              </a:tr>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土壤</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是农业生产的物质基础</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997877629"/>
                  </a:ext>
                </a:extLst>
              </a:tr>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水源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湿润地区丰富的水源为作物稳产、高产提供保证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干旱、半干旱地区发展农业需要稳定的灌溉水源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247048318"/>
                  </a:ext>
                </a:extLst>
              </a:tr>
            </a:tbl>
          </a:graphicData>
        </a:graphic>
      </p:graphicFrame>
    </p:spTree>
    <p:extLst>
      <p:ext uri="{BB962C8B-B14F-4D97-AF65-F5344CB8AC3E}">
        <p14:creationId xmlns:p14="http://schemas.microsoft.com/office/powerpoint/2010/main" val="29030516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34152"/>
            <a:ext cx="11485848" cy="2862322"/>
          </a:xfrm>
        </p:spPr>
        <p:txBody>
          <a:bodyPr/>
          <a:lstStyle/>
          <a:p>
            <a:pPr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结合</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材料</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以太阳能为动力</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一种生态农业庭院经济模式</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可知，该生产模式没有使用矿物燃料，体现了其生态价值，所以不会加快全球气候变暖；塑性玻璃温室可以改善热量条件，有利于增加产出；结合材料</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以太阳能为动力，以沼气为纽带，种植业和养殖业相结合</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可知，该生产模式产品品种多且品质好，能够创造更好的经济效益；</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实现零排放</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这种说法太绝对。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818;FounderCES"/>
          <p:cNvPicPr/>
          <p:nvPr/>
        </p:nvPicPr>
        <p:blipFill>
          <a:blip r:embed="rId2"/>
          <a:stretch>
            <a:fillRect/>
          </a:stretch>
        </p:blipFill>
        <p:spPr>
          <a:xfrm>
            <a:off x="478582" y="1214858"/>
            <a:ext cx="806776" cy="288032"/>
          </a:xfrm>
          <a:prstGeom prst="rect">
            <a:avLst/>
          </a:prstGeom>
        </p:spPr>
      </p:pic>
      <p:pic>
        <p:nvPicPr>
          <p:cNvPr id="4" name="dlt294.jpg" descr="id:2147492034;FounderCES"/>
          <p:cNvPicPr/>
          <p:nvPr/>
        </p:nvPicPr>
        <p:blipFill>
          <a:blip r:embed="rId3"/>
          <a:stretch>
            <a:fillRect/>
          </a:stretch>
        </p:blipFill>
        <p:spPr>
          <a:xfrm>
            <a:off x="4295006" y="3933056"/>
            <a:ext cx="4064452" cy="2304256"/>
          </a:xfrm>
          <a:prstGeom prst="rect">
            <a:avLst/>
          </a:prstGeom>
        </p:spPr>
      </p:pic>
    </p:spTree>
    <p:extLst>
      <p:ext uri="{BB962C8B-B14F-4D97-AF65-F5344CB8AC3E}">
        <p14:creationId xmlns:p14="http://schemas.microsoft.com/office/powerpoint/2010/main" val="20499165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特色</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农业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含义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特色农业就是将区域内独特的农业资源开发成区域内特有的名优产品，转化为特色商品的现代农业。特色农业是以追求最佳效益即最大的经济效益，最优的生态效益、社会效益和提高产品市场竞争力为目的。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发展特色农业的意义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疑难点3.eps" descr="id:2147492055;FounderCES"/>
          <p:cNvPicPr/>
          <p:nvPr/>
        </p:nvPicPr>
        <p:blipFill>
          <a:blip r:embed="rId2"/>
          <a:stretch>
            <a:fillRect/>
          </a:stretch>
        </p:blipFill>
        <p:spPr>
          <a:xfrm>
            <a:off x="406574" y="908720"/>
            <a:ext cx="1289665" cy="386775"/>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3412932627"/>
              </p:ext>
            </p:extLst>
          </p:nvPr>
        </p:nvGraphicFramePr>
        <p:xfrm>
          <a:off x="406575" y="4077072"/>
          <a:ext cx="11377264" cy="2194560"/>
        </p:xfrm>
        <a:graphic>
          <a:graphicData uri="http://schemas.openxmlformats.org/drawingml/2006/table">
            <a:tbl>
              <a:tblPr firstRow="1" firstCol="1" bandRow="1"/>
              <a:tblGrid>
                <a:gridCol w="1315211">
                  <a:extLst>
                    <a:ext uri="{9D8B030D-6E8A-4147-A177-3AD203B41FA5}">
                      <a16:colId xmlns:a16="http://schemas.microsoft.com/office/drawing/2014/main" val="2351051590"/>
                    </a:ext>
                  </a:extLst>
                </a:gridCol>
                <a:gridCol w="10062053">
                  <a:extLst>
                    <a:ext uri="{9D8B030D-6E8A-4147-A177-3AD203B41FA5}">
                      <a16:colId xmlns:a16="http://schemas.microsoft.com/office/drawing/2014/main" val="975556259"/>
                    </a:ext>
                  </a:extLst>
                </a:gridCol>
              </a:tblGrid>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生态效益</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促进废弃物综合利用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保护和改善农业生态环境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促进农业可持续发展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401787130"/>
                  </a:ext>
                </a:extLst>
              </a:tr>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经济效益</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充分合理地利用农业自然资源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调整生产结构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满足市场多样化需求</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增加农产品产出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提高农民收入</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14298061"/>
                  </a:ext>
                </a:extLst>
              </a:tr>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社会效益</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增加就业机会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903247103"/>
                  </a:ext>
                </a:extLst>
              </a:tr>
            </a:tbl>
          </a:graphicData>
        </a:graphic>
      </p:graphicFrame>
    </p:spTree>
    <p:extLst>
      <p:ext uri="{BB962C8B-B14F-4D97-AF65-F5344CB8AC3E}">
        <p14:creationId xmlns:p14="http://schemas.microsoft.com/office/powerpoint/2010/main" val="3689617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54112"/>
            <a:ext cx="11485848" cy="57624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发展特色农业的措施</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2980750261"/>
              </p:ext>
            </p:extLst>
          </p:nvPr>
        </p:nvGraphicFramePr>
        <p:xfrm>
          <a:off x="334567" y="1820768"/>
          <a:ext cx="11521280" cy="3840480"/>
        </p:xfrm>
        <a:graphic>
          <a:graphicData uri="http://schemas.openxmlformats.org/drawingml/2006/table">
            <a:tbl>
              <a:tblPr firstRow="1" firstCol="1" bandRow="1"/>
              <a:tblGrid>
                <a:gridCol w="1110651">
                  <a:extLst>
                    <a:ext uri="{9D8B030D-6E8A-4147-A177-3AD203B41FA5}">
                      <a16:colId xmlns:a16="http://schemas.microsoft.com/office/drawing/2014/main" val="2498491668"/>
                    </a:ext>
                  </a:extLst>
                </a:gridCol>
                <a:gridCol w="10410629">
                  <a:extLst>
                    <a:ext uri="{9D8B030D-6E8A-4147-A177-3AD203B41FA5}">
                      <a16:colId xmlns:a16="http://schemas.microsoft.com/office/drawing/2014/main" val="313799551"/>
                    </a:ext>
                  </a:extLst>
                </a:gridCol>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提品质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发展农业技术</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培育优良品种</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提高产品产量和质量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621661816"/>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深加工</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延长产业链</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提高附加值</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促进资源综合利用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927330855"/>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树品牌</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加强营销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开拓市场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提升品牌知名度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45204757"/>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调结构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调整农业生产结构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开展多种经营</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995009411"/>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强基建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加强农业基础设施建设</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改善农业生产条件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13174922"/>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保环境</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改善农业生态环境</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039150342"/>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扩规模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适当扩大生产规模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294131707"/>
                  </a:ext>
                </a:extLst>
              </a:tr>
            </a:tbl>
          </a:graphicData>
        </a:graphic>
      </p:graphicFrame>
    </p:spTree>
    <p:extLst>
      <p:ext uri="{BB962C8B-B14F-4D97-AF65-F5344CB8AC3E}">
        <p14:creationId xmlns:p14="http://schemas.microsoft.com/office/powerpoint/2010/main" val="2443574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特色农业类型及生产特点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3322970362"/>
              </p:ext>
            </p:extLst>
          </p:nvPr>
        </p:nvGraphicFramePr>
        <p:xfrm>
          <a:off x="334566" y="1340768"/>
          <a:ext cx="11521280" cy="4561079"/>
        </p:xfrm>
        <a:graphic>
          <a:graphicData uri="http://schemas.openxmlformats.org/drawingml/2006/table">
            <a:tbl>
              <a:tblPr firstRow="1" firstCol="1" bandRow="1"/>
              <a:tblGrid>
                <a:gridCol w="1440160">
                  <a:extLst>
                    <a:ext uri="{9D8B030D-6E8A-4147-A177-3AD203B41FA5}">
                      <a16:colId xmlns:a16="http://schemas.microsoft.com/office/drawing/2014/main" val="3363771214"/>
                    </a:ext>
                  </a:extLst>
                </a:gridCol>
                <a:gridCol w="10081120">
                  <a:extLst>
                    <a:ext uri="{9D8B030D-6E8A-4147-A177-3AD203B41FA5}">
                      <a16:colId xmlns:a16="http://schemas.microsoft.com/office/drawing/2014/main" val="581938318"/>
                    </a:ext>
                  </a:extLst>
                </a:gridCol>
              </a:tblGrid>
              <a:tr h="452596">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生产特点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39393678"/>
                  </a:ext>
                </a:extLst>
              </a:tr>
              <a:tr h="1357789">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河谷农业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di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指在海拔较高的河谷地带出现的农业类型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一般沿河呈带状或条状分布。如雅鲁藏布江谷地、伊犁河谷地、黄河谷地、湟水谷地等都是重要</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农</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30000"/>
                        </a:lnSpc>
                        <a:spcAft>
                          <a:spcPts val="0"/>
                        </a:spcAft>
                        <a:tabLst>
                          <a:tab pos="567118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业</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188916065"/>
                  </a:ext>
                </a:extLst>
              </a:tr>
              <a:tr h="1357789">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绿洲农业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指干旱的荒漠地区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因为降水较少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主要依靠地下水、河流水等水源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呈孤岛状、带状或环状分布于河、湖沿岸或山麓地带等局部有水源灌溉区的农业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327284"/>
                  </a:ext>
                </a:extLst>
              </a:tr>
              <a:tr h="1357789">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灌溉农业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指在干旱、半干旱地区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天然降水不能满足作物生长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借助人工对农田进行补水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主要补水来源是地下水、河湖、高山冰雪融水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多以片状分布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06903876"/>
                  </a:ext>
                </a:extLst>
              </a:tr>
            </a:tbl>
          </a:graphicData>
        </a:graphic>
      </p:graphicFrame>
    </p:spTree>
    <p:extLst>
      <p:ext uri="{BB962C8B-B14F-4D97-AF65-F5344CB8AC3E}">
        <p14:creationId xmlns:p14="http://schemas.microsoft.com/office/powerpoint/2010/main" val="6720561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2233121001"/>
              </p:ext>
            </p:extLst>
          </p:nvPr>
        </p:nvGraphicFramePr>
        <p:xfrm>
          <a:off x="334566" y="819488"/>
          <a:ext cx="11521280" cy="5705856"/>
        </p:xfrm>
        <a:graphic>
          <a:graphicData uri="http://schemas.openxmlformats.org/drawingml/2006/table">
            <a:tbl>
              <a:tblPr firstRow="1" firstCol="1" bandRow="1"/>
              <a:tblGrid>
                <a:gridCol w="2232248">
                  <a:extLst>
                    <a:ext uri="{9D8B030D-6E8A-4147-A177-3AD203B41FA5}">
                      <a16:colId xmlns:a16="http://schemas.microsoft.com/office/drawing/2014/main" val="2690390439"/>
                    </a:ext>
                  </a:extLst>
                </a:gridCol>
                <a:gridCol w="9289032">
                  <a:extLst>
                    <a:ext uri="{9D8B030D-6E8A-4147-A177-3AD203B41FA5}">
                      <a16:colId xmlns:a16="http://schemas.microsoft.com/office/drawing/2014/main" val="1231320684"/>
                    </a:ext>
                  </a:extLst>
                </a:gridCol>
              </a:tblGrid>
              <a:tr h="360040">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生产特点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4180122513"/>
                  </a:ext>
                </a:extLst>
              </a:tr>
              <a:tr h="2880320">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立体农业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层状农业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利用光、热、水、肥、气等资源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同时利用各种农作物在发育过程中的时间差和空间差</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在地下、水下、空中以及前后方同时或交互进行生产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通过合理组装、粗细配套</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组成各种类型的多功能、多层次、多途径的高产优质生产系统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来获得最大经济效益</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立体农业的特点</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集约经营土地</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充分挖掘土地、光能、水源、热量等自然资源的潜力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同时提高人工辅助能的利用率和利用效率</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减少有害物质的残留</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提高农业环境和生态环境的质量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增强农业后劲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不断地提高土地</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水体</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生产力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产品和环境安全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282944852"/>
                  </a:ext>
                </a:extLst>
              </a:tr>
              <a:tr h="1080120">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智慧农业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互联网农业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指将物联网技术运用到传统农业中去的农业类型。运用传感器和软件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通过移动平台或者电脑平台对农业生产进行控制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使传统农业更具有</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智慧</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992778493"/>
                  </a:ext>
                </a:extLst>
              </a:tr>
            </a:tbl>
          </a:graphicData>
        </a:graphic>
      </p:graphicFrame>
    </p:spTree>
    <p:extLst>
      <p:ext uri="{BB962C8B-B14F-4D97-AF65-F5344CB8AC3E}">
        <p14:creationId xmlns:p14="http://schemas.microsoft.com/office/powerpoint/2010/main" val="26441948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智慧</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牧业是利用现代信息技术和智能化设备提升畜牧业生产效率和管理水平的行业。</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年西藏那曲比如县申报的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比如亚贡牦牛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成功入选第三批全国名特优新农产品名录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标志着比如县在智慧牧业建设和高质特色牧业发展方面取得了重要成果。亚贡牦牛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是青藏高原特有的牛种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其肉质鲜美。近年来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随着电商发展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亚贡牦牛肉制品销售范围不断扩大。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比如亚贡牦牛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能成功入选全国名特优新农产品名录，主要得益于（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独特的自然环境</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现代生态养殖模式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发达的交通运输网络</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电商平台的推广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破疑典例3.eps" descr="id:2147492086;FounderCES"/>
          <p:cNvPicPr/>
          <p:nvPr/>
        </p:nvPicPr>
        <p:blipFill>
          <a:blip r:embed="rId2"/>
          <a:stretch>
            <a:fillRect/>
          </a:stretch>
        </p:blipFill>
        <p:spPr>
          <a:xfrm>
            <a:off x="478582" y="908720"/>
            <a:ext cx="1374976" cy="298257"/>
          </a:xfrm>
          <a:prstGeom prst="rect">
            <a:avLst/>
          </a:prstGeom>
        </p:spPr>
      </p:pic>
      <p:pic>
        <p:nvPicPr>
          <p:cNvPr id="4" name="图片1.jpg" descr="id:2147492093;FounderCES"/>
          <p:cNvPicPr/>
          <p:nvPr/>
        </p:nvPicPr>
        <p:blipFill>
          <a:blip r:embed="rId3"/>
          <a:stretch>
            <a:fillRect/>
          </a:stretch>
        </p:blipFill>
        <p:spPr>
          <a:xfrm>
            <a:off x="9263558" y="4221088"/>
            <a:ext cx="2489164" cy="1656184"/>
          </a:xfrm>
          <a:prstGeom prst="rect">
            <a:avLst/>
          </a:prstGeom>
        </p:spPr>
      </p:pic>
      <p:sp>
        <p:nvSpPr>
          <p:cNvPr id="6" name="矩形 5"/>
          <p:cNvSpPr/>
          <p:nvPr/>
        </p:nvSpPr>
        <p:spPr>
          <a:xfrm>
            <a:off x="10343678" y="3573016"/>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2444786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比如</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县地处青藏高原，独特的高原自然环境（高海拔、低气温、优质牧草等）造就了亚贡牦牛独特的生长环境和优良的肉质品质，这是其入选的重要基础；智慧牧业采用现代生态养殖模式，提升了牦牛养殖的生产效率和管理水平，保证了产品的品质和特色，有利于入选全国名特优新农产品名录；交通运输网络发达并非比如亚贡牦牛入选全国名特优新农产品名录的主要原因，入选更侧重于产品自身的特色和品质；电商平台推广主要是在产品入选后扩大其销售范围，而非入选的主要原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818;FounderCES"/>
          <p:cNvPicPr/>
          <p:nvPr/>
        </p:nvPicPr>
        <p:blipFill>
          <a:blip r:embed="rId2"/>
          <a:stretch>
            <a:fillRect/>
          </a:stretch>
        </p:blipFill>
        <p:spPr>
          <a:xfrm>
            <a:off x="478582" y="962622"/>
            <a:ext cx="806776" cy="288032"/>
          </a:xfrm>
          <a:prstGeom prst="rect">
            <a:avLst/>
          </a:prstGeom>
        </p:spPr>
      </p:pic>
      <p:pic>
        <p:nvPicPr>
          <p:cNvPr id="5" name="图片1.jpg" descr="id:2147492093;FounderCES"/>
          <p:cNvPicPr/>
          <p:nvPr/>
        </p:nvPicPr>
        <p:blipFill>
          <a:blip r:embed="rId3"/>
          <a:stretch>
            <a:fillRect/>
          </a:stretch>
        </p:blipFill>
        <p:spPr>
          <a:xfrm>
            <a:off x="4871070" y="4365104"/>
            <a:ext cx="2489164" cy="1656184"/>
          </a:xfrm>
          <a:prstGeom prst="rect">
            <a:avLst/>
          </a:prstGeom>
        </p:spPr>
      </p:pic>
    </p:spTree>
    <p:extLst>
      <p:ext uri="{BB962C8B-B14F-4D97-AF65-F5344CB8AC3E}">
        <p14:creationId xmlns:p14="http://schemas.microsoft.com/office/powerpoint/2010/main" val="18769897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8800"/>
            <a:ext cx="11485848" cy="2862322"/>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比如县发展智慧牧业过程中，面临的主要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挑战</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当地经济落后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牧民资金不足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基础设施落后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影响产业发展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电商平台竞争激烈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销售难度大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市场需求不稳定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养殖规模受限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1.jpg" descr="id:2147492093;FounderCES"/>
          <p:cNvPicPr/>
          <p:nvPr/>
        </p:nvPicPr>
        <p:blipFill>
          <a:blip r:embed="rId2"/>
          <a:stretch>
            <a:fillRect/>
          </a:stretch>
        </p:blipFill>
        <p:spPr>
          <a:xfrm>
            <a:off x="8183438" y="2439472"/>
            <a:ext cx="2489164" cy="1656184"/>
          </a:xfrm>
          <a:prstGeom prst="rect">
            <a:avLst/>
          </a:prstGeom>
        </p:spPr>
      </p:pic>
      <p:sp>
        <p:nvSpPr>
          <p:cNvPr id="7" name="矩形 6"/>
          <p:cNvSpPr/>
          <p:nvPr/>
        </p:nvSpPr>
        <p:spPr>
          <a:xfrm>
            <a:off x="7607374" y="1719392"/>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3527148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406574" y="2564904"/>
            <a:ext cx="7776864" cy="408434"/>
          </a:xfrm>
          <a:prstGeom prst="rect">
            <a:avLst/>
          </a:prstGeom>
        </p:spPr>
      </p:pic>
      <p:pic>
        <p:nvPicPr>
          <p:cNvPr id="5" name="图片 4"/>
          <p:cNvPicPr>
            <a:picLocks noChangeAspect="1"/>
          </p:cNvPicPr>
          <p:nvPr/>
        </p:nvPicPr>
        <p:blipFill>
          <a:blip r:embed="rId2"/>
          <a:stretch>
            <a:fillRect/>
          </a:stretch>
        </p:blipFill>
        <p:spPr>
          <a:xfrm>
            <a:off x="9191550" y="1988840"/>
            <a:ext cx="2592288" cy="408434"/>
          </a:xfrm>
          <a:prstGeom prst="rect">
            <a:avLst/>
          </a:prstGeom>
        </p:spPr>
      </p:pic>
      <p:sp>
        <p:nvSpPr>
          <p:cNvPr id="2" name="内容占位符 1"/>
          <p:cNvSpPr>
            <a:spLocks noGrp="1"/>
          </p:cNvSpPr>
          <p:nvPr>
            <p:ph idx="1"/>
          </p:nvPr>
        </p:nvSpPr>
        <p:spPr>
          <a:xfrm>
            <a:off x="360854" y="746120"/>
            <a:ext cx="11485848" cy="3970318"/>
          </a:xfrm>
        </p:spPr>
        <p:txBody>
          <a:bodyPr/>
          <a:lstStyle/>
          <a:p>
            <a:pPr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当地</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经济落后，牧民资金不足确实是面临的问题之一，但发展智慧牧业更关键的是基础设施的支撑，资金问题可通过多种渠道解决，不是面临的主要挑战；智慧牧业依赖现代信息技术和智能化设备，比如县地处青藏高原，基础设施落后（网络覆盖不足、电力供应不稳定等）会严重影响产业发展，是发展智慧牧业过程中面临的主要挑战；电商平台竞争激烈并非比如县发展智慧牧业面临的主要挑战，其主要挑战在于自身产业发展的基础条件；牦牛产品有其市场需求，且材料未体现市场需求不稳定，养殖规模受限也不是发展智慧牧业面临的主要挑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818;FounderCES"/>
          <p:cNvPicPr/>
          <p:nvPr/>
        </p:nvPicPr>
        <p:blipFill>
          <a:blip r:embed="rId3"/>
          <a:stretch>
            <a:fillRect/>
          </a:stretch>
        </p:blipFill>
        <p:spPr>
          <a:xfrm>
            <a:off x="478582" y="980728"/>
            <a:ext cx="806776" cy="288032"/>
          </a:xfrm>
          <a:prstGeom prst="rect">
            <a:avLst/>
          </a:prstGeom>
        </p:spPr>
      </p:pic>
      <p:pic>
        <p:nvPicPr>
          <p:cNvPr id="4" name="图片1.jpg" descr="id:2147492093;FounderCES"/>
          <p:cNvPicPr/>
          <p:nvPr/>
        </p:nvPicPr>
        <p:blipFill>
          <a:blip r:embed="rId4"/>
          <a:stretch>
            <a:fillRect/>
          </a:stretch>
        </p:blipFill>
        <p:spPr>
          <a:xfrm>
            <a:off x="5087094" y="4653136"/>
            <a:ext cx="2489164" cy="1656184"/>
          </a:xfrm>
          <a:prstGeom prst="rect">
            <a:avLst/>
          </a:prstGeom>
        </p:spPr>
      </p:pic>
    </p:spTree>
    <p:extLst>
      <p:ext uri="{BB962C8B-B14F-4D97-AF65-F5344CB8AC3E}">
        <p14:creationId xmlns:p14="http://schemas.microsoft.com/office/powerpoint/2010/main" val="9029160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8882"/>
            <a:ext cx="11485848" cy="3970318"/>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电商发展对比如县亚贡牦牛肉制品的影响有（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扩大</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销售</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市场</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提高产品质量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销售</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渠道</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提升品牌知名度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6959302" y="1349474"/>
            <a:ext cx="407484" cy="461665"/>
          </a:xfrm>
          <a:prstGeom prst="rect">
            <a:avLst/>
          </a:prstGeom>
        </p:spPr>
        <p:txBody>
          <a:bodyPr wrap="none">
            <a:spAutoFit/>
          </a:bodyPr>
          <a:lstStyle/>
          <a:p>
            <a:r>
              <a:rPr lang="en-US" altLang="zh-CN" sz="2400"/>
              <a:t>C</a:t>
            </a:r>
            <a:endParaRPr lang="zh-CN" altLang="en-US"/>
          </a:p>
        </p:txBody>
      </p:sp>
      <p:pic>
        <p:nvPicPr>
          <p:cNvPr id="7" name="图片1.jpg" descr="id:2147492093;FounderCES"/>
          <p:cNvPicPr/>
          <p:nvPr/>
        </p:nvPicPr>
        <p:blipFill>
          <a:blip r:embed="rId2"/>
          <a:stretch>
            <a:fillRect/>
          </a:stretch>
        </p:blipFill>
        <p:spPr>
          <a:xfrm>
            <a:off x="7751390" y="2069554"/>
            <a:ext cx="2489164" cy="1656184"/>
          </a:xfrm>
          <a:prstGeom prst="rect">
            <a:avLst/>
          </a:prstGeom>
        </p:spPr>
      </p:pic>
    </p:spTree>
    <p:extLst>
      <p:ext uri="{BB962C8B-B14F-4D97-AF65-F5344CB8AC3E}">
        <p14:creationId xmlns:p14="http://schemas.microsoft.com/office/powerpoint/2010/main" val="1908320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916832"/>
            <a:ext cx="11521280" cy="2304256"/>
          </a:xfrm>
          <a:prstGeom prst="rect">
            <a:avLst/>
          </a:prstGeom>
        </p:spPr>
      </p:pic>
      <p:sp>
        <p:nvSpPr>
          <p:cNvPr id="2" name="内容占位符 1"/>
          <p:cNvSpPr>
            <a:spLocks noGrp="1"/>
          </p:cNvSpPr>
          <p:nvPr>
            <p:ph idx="1"/>
          </p:nvPr>
        </p:nvSpPr>
        <p:spPr>
          <a:xfrm>
            <a:off x="360854" y="1844824"/>
            <a:ext cx="11485848" cy="2238241"/>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和热量的差异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光照条件指太阳辐射的强弱和多少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区域热量的多少取决于热量的收支状况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二者多数情况下正相关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但不能一概而论。如四川盆地热量条件优于青藏高原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但光照条件不如青藏高原。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温馨提示.eps" descr="id:2147491878;FounderCES"/>
          <p:cNvPicPr/>
          <p:nvPr/>
        </p:nvPicPr>
        <p:blipFill>
          <a:blip r:embed="rId3"/>
          <a:stretch>
            <a:fillRect/>
          </a:stretch>
        </p:blipFill>
        <p:spPr>
          <a:xfrm>
            <a:off x="550590" y="2060848"/>
            <a:ext cx="1454059" cy="285874"/>
          </a:xfrm>
          <a:prstGeom prst="rect">
            <a:avLst/>
          </a:prstGeom>
        </p:spPr>
      </p:pic>
    </p:spTree>
    <p:extLst>
      <p:ext uri="{BB962C8B-B14F-4D97-AF65-F5344CB8AC3E}">
        <p14:creationId xmlns:p14="http://schemas.microsoft.com/office/powerpoint/2010/main" val="41837985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电</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商打破了地域限制，能让比如县亚贡牦牛肉制品销售到更广泛的地区，扩大销售市场；电商发展主要是对销售环节产生影响，对产品质量的提高没有直接作用，产品质量提升主要依靠养殖和加工环节的技术改进等；电商为牦牛肉制品提供了新的销售途径，增加了销售渠道；通过电商平台的宣传和推广，能让更多的消费者了解比如县亚贡牦牛肉制品，提升品牌知名度。</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解析.eps" descr="id:2147490818;FounderCES"/>
          <p:cNvPicPr/>
          <p:nvPr/>
        </p:nvPicPr>
        <p:blipFill>
          <a:blip r:embed="rId2"/>
          <a:stretch>
            <a:fillRect/>
          </a:stretch>
        </p:blipFill>
        <p:spPr>
          <a:xfrm>
            <a:off x="478582" y="980728"/>
            <a:ext cx="806776" cy="288032"/>
          </a:xfrm>
          <a:prstGeom prst="rect">
            <a:avLst/>
          </a:prstGeom>
        </p:spPr>
      </p:pic>
      <p:pic>
        <p:nvPicPr>
          <p:cNvPr id="5" name="图片1.jpg" descr="id:2147492093;FounderCES"/>
          <p:cNvPicPr/>
          <p:nvPr/>
        </p:nvPicPr>
        <p:blipFill>
          <a:blip r:embed="rId3"/>
          <a:stretch>
            <a:fillRect/>
          </a:stretch>
        </p:blipFill>
        <p:spPr>
          <a:xfrm>
            <a:off x="4943078" y="3717032"/>
            <a:ext cx="2489164" cy="1656184"/>
          </a:xfrm>
          <a:prstGeom prst="rect">
            <a:avLst/>
          </a:prstGeom>
        </p:spPr>
      </p:pic>
    </p:spTree>
    <p:extLst>
      <p:ext uri="{BB962C8B-B14F-4D97-AF65-F5344CB8AC3E}">
        <p14:creationId xmlns:p14="http://schemas.microsoft.com/office/powerpoint/2010/main" val="3418634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）社会经济因素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1038336775"/>
              </p:ext>
            </p:extLst>
          </p:nvPr>
        </p:nvGraphicFramePr>
        <p:xfrm>
          <a:off x="334567" y="1416144"/>
          <a:ext cx="11521280" cy="4389120"/>
        </p:xfrm>
        <a:graphic>
          <a:graphicData uri="http://schemas.openxmlformats.org/drawingml/2006/table">
            <a:tbl>
              <a:tblPr firstRow="1" firstCol="1" bandRow="1"/>
              <a:tblGrid>
                <a:gridCol w="1152128">
                  <a:extLst>
                    <a:ext uri="{9D8B030D-6E8A-4147-A177-3AD203B41FA5}">
                      <a16:colId xmlns:a16="http://schemas.microsoft.com/office/drawing/2014/main" val="546875543"/>
                    </a:ext>
                  </a:extLst>
                </a:gridCol>
                <a:gridCol w="10369152">
                  <a:extLst>
                    <a:ext uri="{9D8B030D-6E8A-4147-A177-3AD203B41FA5}">
                      <a16:colId xmlns:a16="http://schemas.microsoft.com/office/drawing/2014/main" val="1589498709"/>
                    </a:ext>
                  </a:extLst>
                </a:gridCol>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市场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因素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可有效地引导农业生产类型、规模和布局</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97776910"/>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技术</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因素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有助于提高农产品质量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增加作物产量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降低生产成本</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提高农业生产效率</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扩大农业生产范围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57215043"/>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交通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运输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直接关系到农用物资运入和农产品运出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762087278"/>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其他</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因素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劳动力的数量和素质、政府政策、工业基础等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63187934"/>
                  </a:ext>
                </a:extLst>
              </a:tr>
            </a:tbl>
          </a:graphicData>
        </a:graphic>
      </p:graphicFrame>
    </p:spTree>
    <p:extLst>
      <p:ext uri="{BB962C8B-B14F-4D97-AF65-F5344CB8AC3E}">
        <p14:creationId xmlns:p14="http://schemas.microsoft.com/office/powerpoint/2010/main" val="6365921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76776"/>
            <a:ext cx="11485848" cy="3416320"/>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农业</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区位因素的变化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古代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自然因素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对农业区位的影响最为重要。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现代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：社会经济因素对农业区位的影响越来越突出。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）科技进步能够削弱</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自然因素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对农业发展的限制。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）随着商品农业的发展，市场和交通因素对农业区位的影响不断增强。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）环境因素成为影响农业区位的重要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0666;FounderCES"/>
          <p:cNvPicPr/>
          <p:nvPr/>
        </p:nvPicPr>
        <p:blipFill>
          <a:blip r:embed="rId2"/>
          <a:stretch>
            <a:fillRect/>
          </a:stretch>
        </p:blipFill>
        <p:spPr>
          <a:xfrm>
            <a:off x="406574" y="1052736"/>
            <a:ext cx="1156193" cy="307464"/>
          </a:xfrm>
          <a:prstGeom prst="rect">
            <a:avLst/>
          </a:prstGeom>
        </p:spPr>
      </p:pic>
    </p:spTree>
    <p:extLst>
      <p:ext uri="{BB962C8B-B14F-4D97-AF65-F5344CB8AC3E}">
        <p14:creationId xmlns:p14="http://schemas.microsoft.com/office/powerpoint/2010/main" val="19597105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262558" y="2276872"/>
            <a:ext cx="11593288" cy="1296144"/>
          </a:xfrm>
          <a:prstGeom prst="rect">
            <a:avLst/>
          </a:prstGeom>
        </p:spPr>
      </p:pic>
      <p:sp>
        <p:nvSpPr>
          <p:cNvPr id="2" name="内容占位符 1"/>
          <p:cNvSpPr>
            <a:spLocks noGrp="1"/>
          </p:cNvSpPr>
          <p:nvPr>
            <p:ph idx="1"/>
          </p:nvPr>
        </p:nvSpPr>
        <p:spPr>
          <a:xfrm>
            <a:off x="360854" y="2276872"/>
            <a:ext cx="11485848" cy="1200329"/>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为什么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温室大棚内的水果、蔬菜口感较差？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大棚内光照不足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昼夜温差较小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生长周期短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有机物积累少。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名师点睛.eps" descr="id:2147490696;FounderCES"/>
          <p:cNvPicPr/>
          <p:nvPr/>
        </p:nvPicPr>
        <p:blipFill>
          <a:blip r:embed="rId3"/>
          <a:stretch>
            <a:fillRect/>
          </a:stretch>
        </p:blipFill>
        <p:spPr>
          <a:xfrm>
            <a:off x="406574" y="2439472"/>
            <a:ext cx="1440160" cy="336791"/>
          </a:xfrm>
          <a:prstGeom prst="rect">
            <a:avLst/>
          </a:prstGeom>
        </p:spPr>
      </p:pic>
    </p:spTree>
    <p:extLst>
      <p:ext uri="{BB962C8B-B14F-4D97-AF65-F5344CB8AC3E}">
        <p14:creationId xmlns:p14="http://schemas.microsoft.com/office/powerpoint/2010/main" val="4940535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04652"/>
            <a:ext cx="11485848" cy="2308324"/>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案例</a:t>
            </a:r>
            <a:r>
              <a:rPr lang="zh-CN" altLang="zh-CN" b="1">
                <a:solidFill>
                  <a:srgbClr val="1EB26A"/>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新疆农业的</a:t>
            </a:r>
            <a:r>
              <a:rPr lang="en-US" altLang="zh-CN" b="1">
                <a:solidFill>
                  <a:srgbClr val="1EB26A"/>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白色产业</a:t>
            </a:r>
            <a:r>
              <a:rPr lang="en-US" altLang="zh-CN" b="1">
                <a:solidFill>
                  <a:srgbClr val="1EB26A"/>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a:t>
            </a:r>
            <a:r>
              <a:rPr lang="en-US" altLang="zh-CN" b="1">
                <a:solidFill>
                  <a:srgbClr val="1EB26A"/>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红色产业</a:t>
            </a:r>
            <a:r>
              <a:rPr lang="en-US" altLang="zh-CN" b="1">
                <a:solidFill>
                  <a:srgbClr val="1EB26A"/>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白色产业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）主要产业：以</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棉花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、羊毛和乳品生产及加工等为主。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）农业区位因素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0703;FounderCES"/>
          <p:cNvPicPr/>
          <p:nvPr/>
        </p:nvPicPr>
        <p:blipFill>
          <a:blip r:embed="rId2"/>
          <a:stretch>
            <a:fillRect/>
          </a:stretch>
        </p:blipFill>
        <p:spPr>
          <a:xfrm>
            <a:off x="478582" y="1052736"/>
            <a:ext cx="1224136" cy="325532"/>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990330666"/>
              </p:ext>
            </p:extLst>
          </p:nvPr>
        </p:nvGraphicFramePr>
        <p:xfrm>
          <a:off x="334567" y="3140968"/>
          <a:ext cx="11521280" cy="1576515"/>
        </p:xfrm>
        <a:graphic>
          <a:graphicData uri="http://schemas.openxmlformats.org/drawingml/2006/table">
            <a:tbl>
              <a:tblPr firstRow="1" firstCol="1" bandRow="1"/>
              <a:tblGrid>
                <a:gridCol w="665930">
                  <a:extLst>
                    <a:ext uri="{9D8B030D-6E8A-4147-A177-3AD203B41FA5}">
                      <a16:colId xmlns:a16="http://schemas.microsoft.com/office/drawing/2014/main" val="2261932510"/>
                    </a:ext>
                  </a:extLst>
                </a:gridCol>
                <a:gridCol w="1331860">
                  <a:extLst>
                    <a:ext uri="{9D8B030D-6E8A-4147-A177-3AD203B41FA5}">
                      <a16:colId xmlns:a16="http://schemas.microsoft.com/office/drawing/2014/main" val="2347176497"/>
                    </a:ext>
                  </a:extLst>
                </a:gridCol>
                <a:gridCol w="3330801">
                  <a:extLst>
                    <a:ext uri="{9D8B030D-6E8A-4147-A177-3AD203B41FA5}">
                      <a16:colId xmlns:a16="http://schemas.microsoft.com/office/drawing/2014/main" val="2837815980"/>
                    </a:ext>
                  </a:extLst>
                </a:gridCol>
                <a:gridCol w="6192689">
                  <a:extLst>
                    <a:ext uri="{9D8B030D-6E8A-4147-A177-3AD203B41FA5}">
                      <a16:colId xmlns:a16="http://schemas.microsoft.com/office/drawing/2014/main" val="2386729842"/>
                    </a:ext>
                  </a:extLst>
                </a:gridCol>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因素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extLst>
                  <a:ext uri="{0D108BD9-81ED-4DB2-BD59-A6C34878D82A}">
                    <a16:rowId xmlns:a16="http://schemas.microsoft.com/office/drawing/2014/main" val="2529441860"/>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日照时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间长</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光合作用充分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有利于养分积蓄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白色产业</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得到发展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106246751"/>
                  </a:ext>
                </a:extLst>
              </a:tr>
            </a:tbl>
          </a:graphicData>
        </a:graphic>
      </p:graphicFrame>
    </p:spTree>
    <p:extLst>
      <p:ext uri="{BB962C8B-B14F-4D97-AF65-F5344CB8AC3E}">
        <p14:creationId xmlns:p14="http://schemas.microsoft.com/office/powerpoint/2010/main" val="24644514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1164196999"/>
              </p:ext>
            </p:extLst>
          </p:nvPr>
        </p:nvGraphicFramePr>
        <p:xfrm>
          <a:off x="406576" y="1268760"/>
          <a:ext cx="11377263" cy="3291840"/>
        </p:xfrm>
        <a:graphic>
          <a:graphicData uri="http://schemas.openxmlformats.org/drawingml/2006/table">
            <a:tbl>
              <a:tblPr firstRow="1" firstCol="1" bandRow="1"/>
              <a:tblGrid>
                <a:gridCol w="864094">
                  <a:extLst>
                    <a:ext uri="{9D8B030D-6E8A-4147-A177-3AD203B41FA5}">
                      <a16:colId xmlns:a16="http://schemas.microsoft.com/office/drawing/2014/main" val="759758398"/>
                    </a:ext>
                  </a:extLst>
                </a:gridCol>
                <a:gridCol w="1584176">
                  <a:extLst>
                    <a:ext uri="{9D8B030D-6E8A-4147-A177-3AD203B41FA5}">
                      <a16:colId xmlns:a16="http://schemas.microsoft.com/office/drawing/2014/main" val="2617015348"/>
                    </a:ext>
                  </a:extLst>
                </a:gridCol>
                <a:gridCol w="5112568">
                  <a:extLst>
                    <a:ext uri="{9D8B030D-6E8A-4147-A177-3AD203B41FA5}">
                      <a16:colId xmlns:a16="http://schemas.microsoft.com/office/drawing/2014/main" val="37670939"/>
                    </a:ext>
                  </a:extLst>
                </a:gridCol>
                <a:gridCol w="3816425">
                  <a:extLst>
                    <a:ext uri="{9D8B030D-6E8A-4147-A177-3AD203B41FA5}">
                      <a16:colId xmlns:a16="http://schemas.microsoft.com/office/drawing/2014/main" val="2507244306"/>
                    </a:ext>
                  </a:extLst>
                </a:gridCol>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因素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extLst>
                  <a:ext uri="{0D108BD9-81ED-4DB2-BD59-A6C34878D82A}">
                    <a16:rowId xmlns:a16="http://schemas.microsoft.com/office/drawing/2014/main" val="4229571609"/>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降水量少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气候干燥</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作物主要靠引水灌溉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病虫害发生概率小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just" hangingPunct="0">
                        <a:lnSpc>
                          <a:spcPct val="150000"/>
                        </a:lnSpc>
                        <a:spcAft>
                          <a:spcPts val="0"/>
                        </a:spcAft>
                        <a:tabLst>
                          <a:tab pos="567118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白色产业</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得到发展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119893528"/>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气温</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气温变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日温差变化极大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适宜棉花生长</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215571566"/>
                  </a:ext>
                </a:extLst>
              </a:tr>
            </a:tbl>
          </a:graphicData>
        </a:graphic>
      </p:graphicFrame>
      <p:sp>
        <p:nvSpPr>
          <p:cNvPr id="5" name="内容占位符 1"/>
          <p:cNvSpPr>
            <a:spLocks noGrp="1"/>
          </p:cNvSpPr>
          <p:nvPr>
            <p:ph idx="1"/>
          </p:nvPr>
        </p:nvSpPr>
        <p:spPr>
          <a:xfrm>
            <a:off x="369998" y="4675018"/>
            <a:ext cx="11485848" cy="1130246"/>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）产业地位：新疆现已成为我国最大的</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商品棉生产基地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，棉花产量占全国总产量一半以上。</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52143007"/>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596</TotalTime>
  <Words>2651</Words>
  <Application>Microsoft Office PowerPoint</Application>
  <PresentationFormat>自定义</PresentationFormat>
  <Paragraphs>342</Paragraphs>
  <Slides>40</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40</vt:i4>
      </vt:variant>
    </vt:vector>
  </HeadingPairs>
  <TitlesOfParts>
    <vt:vector size="49"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576</cp:revision>
  <dcterms:created xsi:type="dcterms:W3CDTF">2020-11-06T05:24:00Z</dcterms:created>
  <dcterms:modified xsi:type="dcterms:W3CDTF">2025-10-28T07:41:18Z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